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8" r:id="rId50"/>
    <p:sldId id="309" r:id="rId51"/>
    <p:sldId id="310" r:id="rId52"/>
    <p:sldId id="311" r:id="rId53"/>
    <p:sldId id="312" r:id="rId54"/>
    <p:sldId id="314" r:id="rId55"/>
    <p:sldId id="315" r:id="rId56"/>
    <p:sldId id="316" r:id="rId57"/>
    <p:sldId id="317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30" r:id="rId68"/>
    <p:sldId id="331" r:id="rId69"/>
    <p:sldId id="333" r:id="rId70"/>
    <p:sldId id="332" r:id="rId71"/>
    <p:sldId id="334" r:id="rId72"/>
    <p:sldId id="335" r:id="rId73"/>
    <p:sldId id="336" r:id="rId74"/>
    <p:sldId id="337" r:id="rId75"/>
    <p:sldId id="340" r:id="rId76"/>
    <p:sldId id="338" r:id="rId77"/>
    <p:sldId id="339" r:id="rId78"/>
    <p:sldId id="341" r:id="rId79"/>
    <p:sldId id="342" r:id="rId80"/>
    <p:sldId id="343" r:id="rId81"/>
    <p:sldId id="344" r:id="rId8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28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A50021"/>
    <a:srgbClr val="333333"/>
    <a:srgbClr val="7D1550"/>
    <a:srgbClr val="72160C"/>
    <a:srgbClr val="9933FF"/>
    <a:srgbClr val="339933"/>
    <a:srgbClr val="5F5F5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9" autoAdjust="0"/>
    <p:restoredTop sz="94693" autoAdjust="0"/>
  </p:normalViewPr>
  <p:slideViewPr>
    <p:cSldViewPr>
      <p:cViewPr varScale="1">
        <p:scale>
          <a:sx n="70" d="100"/>
          <a:sy n="70" d="100"/>
        </p:scale>
        <p:origin x="-49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094EC-2FF5-45E4-9E07-AC075A6112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4D897-37DC-42A2-955D-A9A6E4E9CF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7048-5791-4CEA-8FAD-01E1641933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EC84F-75F1-4149-8206-54BD91DAE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E07F7-7A33-44B4-A20E-06D4C2EC4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14E27-3027-42C5-9AFC-E30D6D60A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98357-640F-4224-801B-1EB4C8D0A5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CEAFE-1EE8-4CB6-A4ED-81763A81E5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59BFD-10F2-4380-82B9-3CA4163570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7FA7F-812F-4735-877E-02AD47BC3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376F8-3AC5-4832-8367-396076EDDA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4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971C5884-B36C-4DD7-8E10-5A58C01091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4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E:\WEBSITE%20(new)\extra%20pages\APAmericanHistory\Track02.mp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time.com/time/daily/special/photo/elian/2.htm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audio" Target="file:///C:\Documents%20and%20Settings\SJS.SATCOMSERV\Shared\Bowling%20For%20Soup%20-%20When%20We%20Die.mp3" TargetMode="Externa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3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chemeClr val="accent2"/>
                </a:solidFill>
              </a:rPr>
              <a:t> </a:t>
            </a:r>
            <a:r>
              <a:rPr lang="en-US" sz="7200" b="1" smtClean="0">
                <a:solidFill>
                  <a:schemeClr val="accent2"/>
                </a:solidFill>
              </a:rPr>
              <a:t>Seventeen Years</a:t>
            </a:r>
            <a:endParaRPr lang="en-US" sz="7200" b="1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Seventeen years of history as told through the eyes of a teenager.</a:t>
            </a:r>
            <a:endParaRPr lang="en-US" smtClean="0"/>
          </a:p>
        </p:txBody>
      </p:sp>
      <p:pic>
        <p:nvPicPr>
          <p:cNvPr id="5" name="Track02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160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5562600"/>
            <a:ext cx="8382000" cy="12001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solidFill>
                  <a:srgbClr val="339933"/>
                </a:solidFill>
                <a:latin typeface="Times New Roman" pitchFamily="18" charset="0"/>
              </a:rPr>
              <a:t>The Intel Corporation ships the first Pentium chips--22nd March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98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0" y="6096000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 Holocaust Memorial Museum dedicated in Washington D.C.--22nd April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463"/>
            <a:ext cx="9144000" cy="687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0" y="152400"/>
            <a:ext cx="8839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The World Wide Web is born, at CERN, allowing for this project!--30th April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81000"/>
            <a:ext cx="6096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4"/>
          <p:cNvSpPr txBox="1">
            <a:spLocks noChangeArrowheads="1"/>
          </p:cNvSpPr>
          <p:nvPr/>
        </p:nvSpPr>
        <p:spPr bwMode="auto">
          <a:xfrm>
            <a:off x="0" y="6019800"/>
            <a:ext cx="8991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       The first version of Microsoft Windows is manufactured-- 27th July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048000" y="2438400"/>
            <a:ext cx="41910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600">
                <a:solidFill>
                  <a:srgbClr val="1EDD11"/>
                </a:solidFill>
              </a:rPr>
              <a:t>1994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"/>
            <a:ext cx="8204200" cy="566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228600" y="6019800"/>
            <a:ext cx="8763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North American Free Trade Agreement goes into effect--1st January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133600" y="2438400"/>
            <a:ext cx="5181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600">
                <a:solidFill>
                  <a:srgbClr val="1EDD11"/>
                </a:solidFill>
              </a:rPr>
              <a:t>1995</a:t>
            </a:r>
            <a:endParaRPr lang="en-US"/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04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5080000" cy="6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5562600" y="1219200"/>
            <a:ext cx="3581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Oklahoma City bombing-168 people are killed, including 19 children--19th April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r="3076"/>
          <a:stretch>
            <a:fillRect/>
          </a:stretch>
        </p:blipFill>
        <p:spPr bwMode="auto">
          <a:xfrm>
            <a:off x="0" y="838200"/>
            <a:ext cx="9144000" cy="392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0" y="5105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Online bidding website “eBay” founded--3rd September 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0"/>
            <a:ext cx="38354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52400" y="5181600"/>
            <a:ext cx="8763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The Million Man March is held in Washington D.C., characterized by black men demonstrating their solidarity and preparedness to take responsibility for their communities--  16th October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43000"/>
            <a:ext cx="7772400" cy="2971800"/>
          </a:xfrm>
        </p:spPr>
        <p:txBody>
          <a:bodyPr/>
          <a:lstStyle/>
          <a:p>
            <a:pPr eaLnBrk="1" hangingPunct="1"/>
            <a:r>
              <a:rPr lang="en-US" sz="9600" smtClean="0">
                <a:solidFill>
                  <a:srgbClr val="1EDD11"/>
                </a:solidFill>
              </a:rPr>
              <a:t>1991</a:t>
            </a:r>
            <a:endParaRPr lang="en-US" smtClean="0"/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971800" y="2362200"/>
            <a:ext cx="47244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600">
                <a:solidFill>
                  <a:srgbClr val="1EDD11"/>
                </a:solidFill>
              </a:rPr>
              <a:t>1996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0"/>
            <a:ext cx="7312025" cy="678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152400" y="6248400"/>
            <a:ext cx="883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30412"/>
                </a:solidFill>
              </a:rPr>
              <a:t>Nintendo 64 is introduced in North America--29th September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r="526"/>
          <a:stretch>
            <a:fillRect/>
          </a:stretch>
        </p:blipFill>
        <p:spPr bwMode="auto">
          <a:xfrm>
            <a:off x="3810000" y="152400"/>
            <a:ext cx="48006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152400" y="304800"/>
            <a:ext cx="3505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Six-year old JonBenet Ramsey is murdered--26th December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2971800" y="2514600"/>
            <a:ext cx="41910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600">
                <a:solidFill>
                  <a:srgbClr val="1EDD11"/>
                </a:solidFill>
              </a:rPr>
              <a:t>1997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b="2878"/>
          <a:stretch>
            <a:fillRect/>
          </a:stretch>
        </p:blipFill>
        <p:spPr bwMode="auto">
          <a:xfrm>
            <a:off x="0" y="0"/>
            <a:ext cx="4953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5105400" y="228600"/>
            <a:ext cx="3810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Madeleine Albright becomes first female Secretary of State--22nd January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0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291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105400" y="304800"/>
            <a:ext cx="4038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The first Harry Potter book, Harry Potter and the Sorcerer’s Stone, is published--30th June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825" y="465138"/>
            <a:ext cx="3810000" cy="593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52400" y="6172200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funeral of Princess Diana is held--6th September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971800" y="25146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solidFill>
                <a:srgbClr val="0F9B36"/>
              </a:solidFill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124200" y="2133600"/>
            <a:ext cx="2897188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1998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0"/>
            <a:ext cx="6858000" cy="683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52400" y="304800"/>
            <a:ext cx="8763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F9B36"/>
                </a:solidFill>
              </a:rPr>
              <a:t>Disney’s Animal Kingdom opens in Walt Disney World--     22nd April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8890000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81000" y="46482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G</a:t>
            </a:r>
            <a:r>
              <a:rPr lang="en-US">
                <a:solidFill>
                  <a:srgbClr val="930412"/>
                </a:solidFill>
              </a:rPr>
              <a:t>o</a:t>
            </a:r>
            <a:r>
              <a:rPr lang="en-US">
                <a:solidFill>
                  <a:srgbClr val="D8DF64"/>
                </a:solidFill>
              </a:rPr>
              <a:t>o</a:t>
            </a:r>
            <a:r>
              <a:rPr lang="en-US">
                <a:solidFill>
                  <a:schemeClr val="accent2"/>
                </a:solidFill>
              </a:rPr>
              <a:t>g</a:t>
            </a:r>
            <a:r>
              <a:rPr lang="en-US">
                <a:solidFill>
                  <a:srgbClr val="0F9B36"/>
                </a:solidFill>
              </a:rPr>
              <a:t>l</a:t>
            </a:r>
            <a:r>
              <a:rPr lang="en-US">
                <a:solidFill>
                  <a:srgbClr val="A1261D"/>
                </a:solidFill>
              </a:rPr>
              <a:t>e</a:t>
            </a:r>
            <a:r>
              <a:rPr lang="en-US"/>
              <a:t> is launched--27th September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 noChangeArrowheads="1"/>
          </p:cNvPicPr>
          <p:nvPr/>
        </p:nvPicPr>
        <p:blipFill>
          <a:blip r:embed="rId2" cstate="print"/>
          <a:srcRect b="3999"/>
          <a:stretch>
            <a:fillRect/>
          </a:stretch>
        </p:blipFill>
        <p:spPr bwMode="auto">
          <a:xfrm>
            <a:off x="1524000" y="381000"/>
            <a:ext cx="5943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90600" y="5486400"/>
            <a:ext cx="7239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Dead Sea Scrolls put on display at Huntington Library--22nd September 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0"/>
            <a:ext cx="3505200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304800" y="5486400"/>
            <a:ext cx="8382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Matthew Shepard dies after being beaten in a gay-bashing incident, heightening national awareness on matters of homophobia--12th October</a:t>
            </a:r>
          </a:p>
        </p:txBody>
      </p:sp>
    </p:spTree>
  </p:cSld>
  <p:clrMapOvr>
    <a:masterClrMapping/>
  </p:clrMapOvr>
  <p:transition advClick="0" advTm="7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080000" cy="669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5257800" y="304800"/>
            <a:ext cx="32766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Lewinsky scandal: President Bill Clinton is impeached by the United States House of Representatives--19th December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200400" y="2133600"/>
            <a:ext cx="2897188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1999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0"/>
            <a:ext cx="4445000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304800" y="4716463"/>
            <a:ext cx="8839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12 students and one teacher killed in Columbine High School massacre--20th April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0" y="6324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BB207A"/>
                </a:solidFill>
              </a:rPr>
              <a:t>SpongeBob SquarePants debuts on Nikelodeon--1st May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0"/>
            <a:ext cx="46656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0" y="6324600"/>
            <a:ext cx="9144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7D1550"/>
                </a:solidFill>
                <a:latin typeface="Times New Roman" pitchFamily="18" charset="0"/>
              </a:rPr>
              <a:t> Lance Armstrong wins his first Tour de France--25th July</a:t>
            </a:r>
          </a:p>
          <a:p>
            <a:pPr>
              <a:spcBef>
                <a:spcPct val="50000"/>
              </a:spcBef>
            </a:pPr>
            <a:endParaRPr lang="en-US" b="1">
              <a:solidFill>
                <a:srgbClr val="7D1550"/>
              </a:solidFill>
            </a:endParaRP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447800"/>
            <a:ext cx="4876800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28600" y="5105400"/>
            <a:ext cx="8686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White supremacist attacks a daycare in the Los Angeles Jewish Community Centre Shooting--10th August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276600" y="2133600"/>
            <a:ext cx="2897188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2000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0" y="6172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Y2K passes without serious incident--1st January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A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5" descr="peanu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14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Text Box 6"/>
          <p:cNvSpPr txBox="1">
            <a:spLocks noChangeArrowheads="1"/>
          </p:cNvSpPr>
          <p:nvPr/>
        </p:nvSpPr>
        <p:spPr bwMode="auto">
          <a:xfrm>
            <a:off x="0" y="6248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final </a:t>
            </a:r>
            <a:r>
              <a:rPr lang="en-US" i="1"/>
              <a:t>Peanuts</a:t>
            </a:r>
            <a:r>
              <a:rPr lang="en-US"/>
              <a:t> comic strip is published--13th February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828800" y="1752600"/>
            <a:ext cx="5562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600">
                <a:solidFill>
                  <a:srgbClr val="1EDD11"/>
                </a:solidFill>
              </a:rPr>
              <a:t>1992</a:t>
            </a:r>
            <a:endParaRPr lang="en-US" sz="9600"/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1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21153" t="9903" r="34615"/>
          <a:stretch>
            <a:fillRect/>
          </a:stretch>
        </p:blipFill>
        <p:spPr bwMode="auto">
          <a:xfrm>
            <a:off x="0" y="0"/>
            <a:ext cx="38528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3962400" y="0"/>
            <a:ext cx="50292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Elian Gonzalez is taken from Miami, Florida, to Washington D.C. where his father awaits him, ending one of the most publicized custody battles in U.S. history--22nd April </a:t>
            </a:r>
          </a:p>
        </p:txBody>
      </p:sp>
    </p:spTree>
  </p:cSld>
  <p:clrMapOvr>
    <a:masterClrMapping/>
  </p:clrMapOvr>
  <p:transition advClick="0" advTm="70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 descr="jsc2001e0036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Text Box 6"/>
          <p:cNvSpPr txBox="1">
            <a:spLocks noChangeArrowheads="1"/>
          </p:cNvSpPr>
          <p:nvPr/>
        </p:nvSpPr>
        <p:spPr bwMode="auto">
          <a:xfrm>
            <a:off x="0" y="5943600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First resident crew enters International Space Station--             2nd November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5" descr="453px-George-W-Bush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191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Text Box 6"/>
          <p:cNvSpPr txBox="1">
            <a:spLocks noChangeArrowheads="1"/>
          </p:cNvSpPr>
          <p:nvPr/>
        </p:nvSpPr>
        <p:spPr bwMode="auto">
          <a:xfrm>
            <a:off x="5257800" y="0"/>
            <a:ext cx="38862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George W. Bush becomes president of the United States after Supreme Court stops Florida’s vote recount--13th December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ChangeArrowheads="1"/>
          </p:cNvSpPr>
          <p:nvPr/>
        </p:nvSpPr>
        <p:spPr bwMode="auto">
          <a:xfrm>
            <a:off x="3048000" y="2362200"/>
            <a:ext cx="2895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600">
                <a:solidFill>
                  <a:srgbClr val="1EDD11"/>
                </a:solidFill>
              </a:rPr>
              <a:t>2001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7" descr="Nohat-logo-nowords-bgwhite-200p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143000"/>
            <a:ext cx="5181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19" descr="WIKIPED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0"/>
            <a:ext cx="3962400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Text Box 20"/>
          <p:cNvSpPr txBox="1">
            <a:spLocks noChangeArrowheads="1"/>
          </p:cNvSpPr>
          <p:nvPr/>
        </p:nvSpPr>
        <p:spPr bwMode="auto">
          <a:xfrm>
            <a:off x="0" y="6035675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Wikipedia, the free online encyclopedia, goes online--              15th January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5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7" descr="821516the-fairly-odd-parents-group-post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0"/>
            <a:ext cx="446246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9" descr="lg_invader-zim_volume-02"/>
          <p:cNvPicPr>
            <a:picLocks noChangeAspect="1" noChangeArrowheads="1"/>
          </p:cNvPicPr>
          <p:nvPr/>
        </p:nvPicPr>
        <p:blipFill>
          <a:blip r:embed="rId3" cstate="print"/>
          <a:srcRect b="18889"/>
          <a:stretch>
            <a:fillRect/>
          </a:stretch>
        </p:blipFill>
        <p:spPr bwMode="auto">
          <a:xfrm>
            <a:off x="0" y="0"/>
            <a:ext cx="4751388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Text Box 10"/>
          <p:cNvSpPr txBox="1">
            <a:spLocks noChangeArrowheads="1"/>
          </p:cNvSpPr>
          <p:nvPr/>
        </p:nvSpPr>
        <p:spPr bwMode="auto">
          <a:xfrm>
            <a:off x="0" y="5638800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Two new television shows, Invader Zim and Fairly Odd Parents, premier on Nickelodeon--30th March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/>
            </a:gs>
            <a:gs pos="100000">
              <a:srgbClr val="DE2B1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5" descr="wtc-firefighters-raising-flag-flores-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498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Text Box 6"/>
          <p:cNvSpPr txBox="1">
            <a:spLocks noChangeArrowheads="1"/>
          </p:cNvSpPr>
          <p:nvPr/>
        </p:nvSpPr>
        <p:spPr bwMode="auto">
          <a:xfrm>
            <a:off x="4572000" y="4724400"/>
            <a:ext cx="44196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The September 11th terrorist attacks take the lives of almost 3,000 people in New York, Virginia, and Pennsylvania--11th September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" descr="anthra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 Box 8"/>
          <p:cNvSpPr txBox="1">
            <a:spLocks noChangeArrowheads="1"/>
          </p:cNvSpPr>
          <p:nvPr/>
        </p:nvSpPr>
        <p:spPr bwMode="auto">
          <a:xfrm>
            <a:off x="0" y="5410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2001 Anthrax Attacks begin--18th September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5" descr="operation-anaconda-us-army-afghanist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953000" cy="324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ext Box 6"/>
          <p:cNvSpPr txBox="1">
            <a:spLocks noChangeArrowheads="1"/>
          </p:cNvSpPr>
          <p:nvPr/>
        </p:nvSpPr>
        <p:spPr bwMode="auto">
          <a:xfrm>
            <a:off x="4572000" y="0"/>
            <a:ext cx="47244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United States, with participation from the UK, invades Afghanistan--7th October </a:t>
            </a:r>
          </a:p>
        </p:txBody>
      </p:sp>
      <p:pic>
        <p:nvPicPr>
          <p:cNvPr id="50180" name="Picture 7" descr="patriot"/>
          <p:cNvPicPr>
            <a:picLocks noChangeAspect="1" noChangeArrowheads="1"/>
          </p:cNvPicPr>
          <p:nvPr/>
        </p:nvPicPr>
        <p:blipFill>
          <a:blip r:embed="rId3" cstate="print"/>
          <a:srcRect l="2858" r="4285"/>
          <a:stretch>
            <a:fillRect/>
          </a:stretch>
        </p:blipFill>
        <p:spPr bwMode="auto">
          <a:xfrm>
            <a:off x="0" y="3160713"/>
            <a:ext cx="4953000" cy="36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Text Box 8"/>
          <p:cNvSpPr txBox="1">
            <a:spLocks noChangeArrowheads="1"/>
          </p:cNvSpPr>
          <p:nvPr/>
        </p:nvSpPr>
        <p:spPr bwMode="auto">
          <a:xfrm>
            <a:off x="5181600" y="3352800"/>
            <a:ext cx="3962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Patriot Act becomes a law, with much criticism--26th October  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" descr="xbo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5052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Text Box 6"/>
          <p:cNvSpPr txBox="1">
            <a:spLocks noChangeArrowheads="1"/>
          </p:cNvSpPr>
          <p:nvPr/>
        </p:nvSpPr>
        <p:spPr bwMode="auto">
          <a:xfrm>
            <a:off x="0" y="6035675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Xbox and the Gamecube are released in North America within three days of each other--15th and 18th November  </a:t>
            </a:r>
          </a:p>
        </p:txBody>
      </p:sp>
      <p:pic>
        <p:nvPicPr>
          <p:cNvPr id="51204" name="Picture 8" descr="Gamecube%20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505200"/>
            <a:ext cx="2057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9" descr="ipod-classi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74796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Text Box 10"/>
          <p:cNvSpPr txBox="1">
            <a:spLocks noChangeArrowheads="1"/>
          </p:cNvSpPr>
          <p:nvPr/>
        </p:nvSpPr>
        <p:spPr bwMode="auto">
          <a:xfrm>
            <a:off x="990600" y="914400"/>
            <a:ext cx="853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5F5F5F"/>
                </a:solidFill>
              </a:rPr>
              <a:t>The iPod is released--23rd October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81000" y="0"/>
            <a:ext cx="9982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295400" y="5638800"/>
            <a:ext cx="701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1EDD11"/>
                </a:solidFill>
              </a:rPr>
              <a:t>European Union formed with signing of Maastricht Treaty--7th February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5" descr="SNN0902X4G_337138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0482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5105400" y="0"/>
            <a:ext cx="40386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Roy Whiting is convicted of murdering Sarah Payne. The case sparked the campaign for releasing pedophiles’ locations to parents--12th December 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ChangeArrowheads="1"/>
          </p:cNvSpPr>
          <p:nvPr/>
        </p:nvSpPr>
        <p:spPr bwMode="auto">
          <a:xfrm>
            <a:off x="3048000" y="2209800"/>
            <a:ext cx="2895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2002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5" descr="pear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0"/>
            <a:ext cx="407987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ext Box 6"/>
          <p:cNvSpPr txBox="1">
            <a:spLocks noChangeArrowheads="1"/>
          </p:cNvSpPr>
          <p:nvPr/>
        </p:nvSpPr>
        <p:spPr bwMode="auto">
          <a:xfrm>
            <a:off x="0" y="5638800"/>
            <a:ext cx="891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Reporter Daniel Pearl is kidnapped in Pakistan--23rd January, and killed--21st February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ChangeArrowheads="1"/>
          </p:cNvSpPr>
          <p:nvPr/>
        </p:nvSpPr>
        <p:spPr bwMode="auto">
          <a:xfrm>
            <a:off x="3124200" y="2286000"/>
            <a:ext cx="2895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2003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7" descr="image?id=85199&amp;rendTypeId=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A1261D"/>
                </a:solidFill>
              </a:rPr>
              <a:t>The space shuttle Columbia disintegrates upon re-entry, killing all seven astronauts aboard--1st February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5" descr="sars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800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ext Box 6"/>
          <p:cNvSpPr txBox="1">
            <a:spLocks noChangeArrowheads="1"/>
          </p:cNvSpPr>
          <p:nvPr/>
        </p:nvSpPr>
        <p:spPr bwMode="auto">
          <a:xfrm>
            <a:off x="5334000" y="457200"/>
            <a:ext cx="3810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A global alert is issued on SARS--12th March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5" descr="060316-N-4614W-07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Text Box 6"/>
          <p:cNvSpPr txBox="1">
            <a:spLocks noChangeArrowheads="1"/>
          </p:cNvSpPr>
          <p:nvPr/>
        </p:nvSpPr>
        <p:spPr bwMode="auto">
          <a:xfrm>
            <a:off x="0" y="6172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C12515"/>
                </a:solidFill>
              </a:rPr>
              <a:t>Troops from the United States invade Iraq--20th March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5" descr="human_genome_project_hg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0"/>
            <a:ext cx="5562600" cy="551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ext Box 6"/>
          <p:cNvSpPr txBox="1">
            <a:spLocks noChangeArrowheads="1"/>
          </p:cNvSpPr>
          <p:nvPr/>
        </p:nvSpPr>
        <p:spPr bwMode="auto">
          <a:xfrm>
            <a:off x="0" y="5715000"/>
            <a:ext cx="8991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Human Genome Project is finished, effectively mapping 99% of the human genome to 99.99% accuracy--14th April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5" descr="titlephoto_saddam470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83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Text Box 6"/>
          <p:cNvSpPr txBox="1">
            <a:spLocks noChangeArrowheads="1"/>
          </p:cNvSpPr>
          <p:nvPr/>
        </p:nvSpPr>
        <p:spPr bwMode="auto">
          <a:xfrm>
            <a:off x="0" y="5943600"/>
            <a:ext cx="9144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Saddam Hussein is apprehended by the U.S. army--</a:t>
            </a:r>
          </a:p>
          <a:p>
            <a:pPr algn="ctr">
              <a:spcBef>
                <a:spcPct val="50000"/>
              </a:spcBef>
            </a:pPr>
            <a:r>
              <a:rPr lang="en-US"/>
              <a:t>13th December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5" descr="madcowp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0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Text Box 6"/>
          <p:cNvSpPr txBox="1">
            <a:spLocks noChangeArrowheads="1"/>
          </p:cNvSpPr>
          <p:nvPr/>
        </p:nvSpPr>
        <p:spPr bwMode="auto">
          <a:xfrm>
            <a:off x="0" y="4343400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A Mad Cow Disease outbreak occurs in Washington State, reducing beef exports from the U.S.--24th December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9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609600"/>
            <a:ext cx="3213100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57200" y="5638800"/>
            <a:ext cx="8153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LAPD officers found not guilty in the beating of Rodney King, causing riots throughout the area--26th April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3124200" y="2438400"/>
            <a:ext cx="2895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2004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7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5" descr="Designs Unveiled for Freedom Tower's Neighbo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498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Text Box 6"/>
          <p:cNvSpPr txBox="1">
            <a:spLocks noChangeArrowheads="1"/>
          </p:cNvSpPr>
          <p:nvPr/>
        </p:nvSpPr>
        <p:spPr bwMode="auto">
          <a:xfrm>
            <a:off x="5334000" y="228600"/>
            <a:ext cx="3810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Groundbreaking for the Freedom Tower at Ground Zero in New York City begins--4th July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5" descr="Lanc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22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Text Box 6"/>
          <p:cNvSpPr txBox="1">
            <a:spLocks noChangeArrowheads="1"/>
          </p:cNvSpPr>
          <p:nvPr/>
        </p:nvSpPr>
        <p:spPr bwMode="auto">
          <a:xfrm>
            <a:off x="4800600" y="152400"/>
            <a:ext cx="4343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Lance Armstrong wins his sixth consecutive Tour de France cycling title--25th July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5" descr="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Text Box 6"/>
          <p:cNvSpPr txBox="1">
            <a:spLocks noChangeArrowheads="1"/>
          </p:cNvSpPr>
          <p:nvPr/>
        </p:nvSpPr>
        <p:spPr bwMode="auto">
          <a:xfrm>
            <a:off x="0" y="5791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72160C"/>
                </a:solidFill>
              </a:rPr>
              <a:t>Hurricane Charlie hits Florida, killing 27 people--13th August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4" descr="453px-George-W-Bush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75" y="0"/>
            <a:ext cx="5191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Text Box 5"/>
          <p:cNvSpPr txBox="1">
            <a:spLocks noChangeArrowheads="1"/>
          </p:cNvSpPr>
          <p:nvPr/>
        </p:nvSpPr>
        <p:spPr bwMode="auto">
          <a:xfrm>
            <a:off x="0" y="228600"/>
            <a:ext cx="3810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George W. Bush defeats John Kerry in the 2004 presidential election--2nd November</a:t>
            </a:r>
          </a:p>
        </p:txBody>
      </p:sp>
      <p:pic>
        <p:nvPicPr>
          <p:cNvPr id="76806" name="Bowling For Soup - When We Die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3920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10)">
                                      <p:cBhvr>
                                        <p:cTn id="6" dur="1" fill="hold"/>
                                        <p:tgtEl>
                                          <p:spTgt spid="768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83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806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/>
          <p:cNvSpPr>
            <a:spLocks noChangeArrowheads="1"/>
          </p:cNvSpPr>
          <p:nvPr/>
        </p:nvSpPr>
        <p:spPr bwMode="auto">
          <a:xfrm>
            <a:off x="2971800" y="2362200"/>
            <a:ext cx="2895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2005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5" descr="800px-Flag_of_North_Kore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Text Box 6"/>
          <p:cNvSpPr txBox="1">
            <a:spLocks noChangeArrowheads="1"/>
          </p:cNvSpPr>
          <p:nvPr/>
        </p:nvSpPr>
        <p:spPr bwMode="auto">
          <a:xfrm>
            <a:off x="0" y="5334000"/>
            <a:ext cx="9144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North Korea announces its possession of nuclear weapons as a precautionary step to protect itself from the United States--      10th February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4" descr="xin_3404020107527811982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381000"/>
            <a:ext cx="377031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5"/>
          <p:cNvSpPr>
            <a:spLocks noChangeArrowheads="1"/>
          </p:cNvSpPr>
          <p:nvPr/>
        </p:nvSpPr>
        <p:spPr bwMode="auto">
          <a:xfrm>
            <a:off x="152400" y="4876800"/>
            <a:ext cx="8980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Terri Schiavo dies after her feeding tube is removed--31st March </a:t>
            </a:r>
          </a:p>
        </p:txBody>
      </p:sp>
      <p:pic>
        <p:nvPicPr>
          <p:cNvPr id="69636" name="Picture 7" descr="terrischiav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685800"/>
            <a:ext cx="42862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5" descr="cap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0"/>
            <a:ext cx="8229600" cy="682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Text Box 6"/>
          <p:cNvSpPr txBox="1">
            <a:spLocks noChangeArrowheads="1"/>
          </p:cNvSpPr>
          <p:nvPr/>
        </p:nvSpPr>
        <p:spPr bwMode="auto">
          <a:xfrm>
            <a:off x="0" y="236220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solidFill>
                  <a:srgbClr val="72160C"/>
                </a:solidFill>
              </a:rPr>
              <a:t>Hurricane Katrina hits the gulf coast, killing over 1,800 people--29th August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3276600" y="2286000"/>
            <a:ext cx="2895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2006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t="20560" r="2007" b="634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533400" y="5791200"/>
            <a:ext cx="8153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bg1"/>
                </a:solidFill>
              </a:rPr>
              <a:t>Hurricane Andrew hits South Florida, 23 people are killed--24th-28th August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5" descr="minerhats5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6"/>
          <p:cNvSpPr txBox="1">
            <a:spLocks noChangeArrowheads="1"/>
          </p:cNvSpPr>
          <p:nvPr/>
        </p:nvSpPr>
        <p:spPr bwMode="auto">
          <a:xfrm>
            <a:off x="0" y="6035675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Twelve miners are discovered dead in the Sago Mine Disaster in West Virginia-- 3rd January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5" descr="dick-cheney-i-thought-you-were-a-de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0"/>
            <a:ext cx="6629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Text Box 6"/>
          <p:cNvSpPr txBox="1">
            <a:spLocks noChangeArrowheads="1"/>
          </p:cNvSpPr>
          <p:nvPr/>
        </p:nvSpPr>
        <p:spPr bwMode="auto">
          <a:xfrm>
            <a:off x="0" y="6096000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Dick Cheney accidentally shoots lawyer and friend, Harry Whittington, in the face with a shotgun--11th February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5" descr="pluto-plan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0"/>
            <a:ext cx="7620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5" name="Text Box 6"/>
          <p:cNvSpPr txBox="1">
            <a:spLocks noChangeArrowheads="1"/>
          </p:cNvSpPr>
          <p:nvPr/>
        </p:nvSpPr>
        <p:spPr bwMode="auto">
          <a:xfrm>
            <a:off x="5791200" y="0"/>
            <a:ext cx="2438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9th planet…until 24th August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5" descr="_42064554_irwin_getty4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C12515"/>
                </a:solidFill>
              </a:rPr>
              <a:t>Steve Irwin dies from a sting ray stinger to the heart --4th September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5" descr="wii%5B5%5D"/>
          <p:cNvPicPr>
            <a:picLocks noChangeAspect="1" noChangeArrowheads="1"/>
          </p:cNvPicPr>
          <p:nvPr/>
        </p:nvPicPr>
        <p:blipFill>
          <a:blip r:embed="rId2" cstate="print"/>
          <a:srcRect r="1111" b="2222"/>
          <a:stretch>
            <a:fillRect/>
          </a:stretch>
        </p:blipFill>
        <p:spPr bwMode="auto">
          <a:xfrm>
            <a:off x="1066800" y="1588"/>
            <a:ext cx="6934200" cy="685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Text Box 6"/>
          <p:cNvSpPr txBox="1">
            <a:spLocks noChangeArrowheads="1"/>
          </p:cNvSpPr>
          <p:nvPr/>
        </p:nvSpPr>
        <p:spPr bwMode="auto">
          <a:xfrm>
            <a:off x="1143000" y="6248400"/>
            <a:ext cx="640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5F5F5F"/>
                </a:solidFill>
              </a:rPr>
              <a:t>Nintendo releases the Wii--19th November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ChangeArrowheads="1"/>
          </p:cNvSpPr>
          <p:nvPr/>
        </p:nvSpPr>
        <p:spPr bwMode="auto">
          <a:xfrm>
            <a:off x="3200400" y="2362200"/>
            <a:ext cx="2895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2007</a:t>
            </a:r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5" descr="virginia_tec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1" name="Text Box 6"/>
          <p:cNvSpPr txBox="1">
            <a:spLocks noChangeArrowheads="1"/>
          </p:cNvSpPr>
          <p:nvPr/>
        </p:nvSpPr>
        <p:spPr bwMode="auto">
          <a:xfrm>
            <a:off x="0" y="5029200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Thirty-two people are killed during the Virginia Tech Massacre--16th April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 descr="iphone-07-01-09-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04800"/>
            <a:ext cx="42291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5" name="Text Box 6"/>
          <p:cNvSpPr txBox="1">
            <a:spLocks noChangeArrowheads="1"/>
          </p:cNvSpPr>
          <p:nvPr/>
        </p:nvSpPr>
        <p:spPr bwMode="auto">
          <a:xfrm>
            <a:off x="0" y="5638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5F5F5F"/>
                </a:solidFill>
              </a:rPr>
              <a:t>The Apple iPhone is introduced in the U.S.--29th June</a:t>
            </a:r>
          </a:p>
        </p:txBody>
      </p:sp>
    </p:spTree>
  </p:cSld>
  <p:clrMapOvr>
    <a:masterClrMapping/>
  </p:clrMapOvr>
  <p:transition advClick="0" advTm="4000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5" descr="harry_potter_and_the_deathly_hallo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6091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7" descr="h_p_deathly_hallow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0"/>
            <a:ext cx="441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0" name="Text Box 8"/>
          <p:cNvSpPr txBox="1">
            <a:spLocks noChangeArrowheads="1"/>
          </p:cNvSpPr>
          <p:nvPr/>
        </p:nvSpPr>
        <p:spPr bwMode="auto">
          <a:xfrm>
            <a:off x="0" y="6035675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A50021"/>
                </a:solidFill>
              </a:rPr>
              <a:t>The final installment of the Harry Potter series, Harry Potter and the Deathly Hallows is published--21st July</a:t>
            </a:r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5" descr="wga%20televis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0"/>
            <a:ext cx="7543800" cy="681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3" name="Text Box 6"/>
          <p:cNvSpPr txBox="1">
            <a:spLocks noChangeArrowheads="1"/>
          </p:cNvSpPr>
          <p:nvPr/>
        </p:nvSpPr>
        <p:spPr bwMode="auto">
          <a:xfrm>
            <a:off x="0" y="6035675"/>
            <a:ext cx="9144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The Writer’s Guild of America goes on strike--5th November, 2007-12th February, 2008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b="22807"/>
          <a:stretch>
            <a:fillRect/>
          </a:stretch>
        </p:blipFill>
        <p:spPr bwMode="auto">
          <a:xfrm>
            <a:off x="1447800" y="0"/>
            <a:ext cx="65039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898525" y="50006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914400" y="57912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930412"/>
                </a:solidFill>
              </a:rPr>
              <a:t>Bill Clinton as president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ChangeArrowheads="1"/>
          </p:cNvSpPr>
          <p:nvPr/>
        </p:nvSpPr>
        <p:spPr bwMode="auto">
          <a:xfrm>
            <a:off x="3200400" y="2286000"/>
            <a:ext cx="2895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1EDD11"/>
                </a:solidFill>
              </a:rPr>
              <a:t>2008</a:t>
            </a:r>
          </a:p>
        </p:txBody>
      </p:sp>
      <p:sp>
        <p:nvSpPr>
          <p:cNvPr id="82947" name="WordArt 5"/>
          <p:cNvSpPr>
            <a:spLocks noChangeArrowheads="1" noChangeShapeType="1" noTextEdit="1"/>
          </p:cNvSpPr>
          <p:nvPr/>
        </p:nvSpPr>
        <p:spPr bwMode="auto">
          <a:xfrm>
            <a:off x="7086600" y="838200"/>
            <a:ext cx="457200" cy="838200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9999FF"/>
                    </a:gs>
                    <a:gs pos="100000">
                      <a:srgbClr val="009999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82948" name="WordArt 6"/>
          <p:cNvSpPr>
            <a:spLocks noChangeArrowheads="1" noChangeShapeType="1" noTextEdit="1"/>
          </p:cNvSpPr>
          <p:nvPr/>
        </p:nvSpPr>
        <p:spPr bwMode="auto">
          <a:xfrm>
            <a:off x="6400800" y="3733800"/>
            <a:ext cx="457200" cy="2590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?</a:t>
            </a:r>
          </a:p>
        </p:txBody>
      </p:sp>
      <p:sp>
        <p:nvSpPr>
          <p:cNvPr id="82949" name="WordArt 8"/>
          <p:cNvSpPr>
            <a:spLocks noChangeArrowheads="1" noChangeShapeType="1" noTextEdit="1"/>
          </p:cNvSpPr>
          <p:nvPr/>
        </p:nvSpPr>
        <p:spPr bwMode="auto">
          <a:xfrm rot="454569">
            <a:off x="1447800" y="1447800"/>
            <a:ext cx="276225" cy="6477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?</a:t>
            </a:r>
          </a:p>
        </p:txBody>
      </p:sp>
      <p:sp>
        <p:nvSpPr>
          <p:cNvPr id="82950" name="WordArt 9"/>
          <p:cNvSpPr>
            <a:spLocks noChangeArrowheads="1" noChangeShapeType="1" noTextEdit="1"/>
          </p:cNvSpPr>
          <p:nvPr/>
        </p:nvSpPr>
        <p:spPr bwMode="auto">
          <a:xfrm>
            <a:off x="3886200" y="5029200"/>
            <a:ext cx="238125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?</a:t>
            </a:r>
          </a:p>
        </p:txBody>
      </p:sp>
      <p:sp>
        <p:nvSpPr>
          <p:cNvPr id="82951" name="WordArt 10"/>
          <p:cNvSpPr>
            <a:spLocks noChangeArrowheads="1" noChangeShapeType="1" noTextEdit="1"/>
          </p:cNvSpPr>
          <p:nvPr/>
        </p:nvSpPr>
        <p:spPr bwMode="auto">
          <a:xfrm>
            <a:off x="4724400" y="381000"/>
            <a:ext cx="276225" cy="638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2952" name="WordArt 11"/>
          <p:cNvSpPr>
            <a:spLocks noChangeArrowheads="1" noChangeShapeType="1" noTextEdit="1"/>
          </p:cNvSpPr>
          <p:nvPr/>
        </p:nvSpPr>
        <p:spPr bwMode="auto">
          <a:xfrm rot="-1361065">
            <a:off x="914400" y="5410200"/>
            <a:ext cx="27622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2953" name="WordArt 12"/>
          <p:cNvSpPr>
            <a:spLocks noChangeArrowheads="1" noChangeShapeType="1" noTextEdit="1"/>
          </p:cNvSpPr>
          <p:nvPr/>
        </p:nvSpPr>
        <p:spPr bwMode="auto">
          <a:xfrm>
            <a:off x="8153400" y="2971800"/>
            <a:ext cx="238125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</a:rPr>
              <a:t>?</a:t>
            </a:r>
          </a:p>
        </p:txBody>
      </p:sp>
      <p:sp>
        <p:nvSpPr>
          <p:cNvPr id="82954" name="WordArt 13" descr="Narrow vertical"/>
          <p:cNvSpPr>
            <a:spLocks noChangeArrowheads="1" noChangeShapeType="1" noTextEdit="1"/>
          </p:cNvSpPr>
          <p:nvPr/>
        </p:nvSpPr>
        <p:spPr bwMode="auto">
          <a:xfrm>
            <a:off x="2057400" y="3124200"/>
            <a:ext cx="304800" cy="1143000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0356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pattFill prst="dashHorz">
                  <a:fgClr>
                    <a:srgbClr val="808080"/>
                  </a:fgClr>
                  <a:bgClr>
                    <a:srgbClr val="FFFF00"/>
                  </a:bgClr>
                </a:pattFill>
                <a:effectLst>
                  <a:outerShdw dist="45791" dir="2021404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4"/>
          <p:cNvSpPr txBox="1">
            <a:spLocks noChangeArrowheads="1"/>
          </p:cNvSpPr>
          <p:nvPr/>
        </p:nvSpPr>
        <p:spPr bwMode="auto">
          <a:xfrm>
            <a:off x="228600" y="0"/>
            <a:ext cx="8610600" cy="681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>
                <a:solidFill>
                  <a:schemeClr val="bg1"/>
                </a:solidFill>
              </a:rPr>
              <a:t>This slide show created and presented          by Sarah Singer for AP U.S. History—Semester II Project.</a:t>
            </a:r>
          </a:p>
          <a:p>
            <a:pPr>
              <a:spcBef>
                <a:spcPct val="50000"/>
              </a:spcBef>
            </a:pPr>
            <a:endParaRPr lang="en-US" sz="320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</a:rPr>
              <a:t>Hard copy thesis presented for explanatory purposes. </a:t>
            </a:r>
          </a:p>
          <a:p>
            <a:pPr>
              <a:spcBef>
                <a:spcPct val="50000"/>
              </a:spcBef>
            </a:pPr>
            <a:endParaRPr lang="en-US" sz="180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sz="1800">
                <a:solidFill>
                  <a:schemeClr val="bg1"/>
                </a:solidFill>
              </a:rPr>
              <a:t>For a list of both picture and research sources, see hard-copy “References” page. </a:t>
            </a:r>
          </a:p>
        </p:txBody>
      </p:sp>
    </p:spTree>
  </p:cSld>
  <p:clrMapOvr>
    <a:masterClrMapping/>
  </p:clrMapOvr>
  <p:transition advClick="0" advTm="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3124200" y="2590800"/>
            <a:ext cx="42672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600">
                <a:solidFill>
                  <a:srgbClr val="1EDD11"/>
                </a:solidFill>
              </a:rPr>
              <a:t>1993</a:t>
            </a:r>
            <a:endParaRPr lang="en-US" sz="9600"/>
          </a:p>
        </p:txBody>
      </p:sp>
    </p:spTree>
  </p:cSld>
  <p:clrMapOvr>
    <a:masterClrMapping/>
  </p:clrMapOvr>
  <p:transition advClick="0" advTm="2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973</Words>
  <Application>Microsoft Office PowerPoint</Application>
  <PresentationFormat>On-screen Show (4:3)</PresentationFormat>
  <Paragraphs>103</Paragraphs>
  <Slides>81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ＭＳ Ｐゴシック</vt:lpstr>
      <vt:lpstr>Calibri</vt:lpstr>
      <vt:lpstr>Times New Roman</vt:lpstr>
      <vt:lpstr>Blank Presentation</vt:lpstr>
      <vt:lpstr> Seventeen Years</vt:lpstr>
      <vt:lpstr>1991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American Technion Society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Reflections on the Seventeenth Year</dc:title>
  <dc:creator>Jennifer Singer</dc:creator>
  <cp:lastModifiedBy>a034517</cp:lastModifiedBy>
  <cp:revision>75</cp:revision>
  <dcterms:created xsi:type="dcterms:W3CDTF">2008-02-23T01:15:27Z</dcterms:created>
  <dcterms:modified xsi:type="dcterms:W3CDTF">2010-06-01T15:05:09Z</dcterms:modified>
</cp:coreProperties>
</file>